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0" r:id="rId15"/>
    <p:sldId id="271" r:id="rId16"/>
    <p:sldId id="268" r:id="rId17"/>
    <p:sldId id="269" r:id="rId18"/>
    <p:sldId id="272" r:id="rId19"/>
    <p:sldId id="273" r:id="rId20"/>
  </p:sldIdLst>
  <p:sldSz cx="18288000" cy="10287000"/>
  <p:notesSz cx="6858000" cy="9144000"/>
  <p:embeddedFontLst>
    <p:embeddedFont>
      <p:font typeface="Arimo" panose="020B0604020202020204" pitchFamily="34" charset="0"/>
      <p:regular r:id="rId21"/>
    </p:embeddedFont>
    <p:embeddedFont>
      <p:font typeface="Arimo Bold" panose="020B0704020202020204" pitchFamily="34" charset="0"/>
      <p:regular r:id="rId2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nva Sans" panose="020B0503030501040103" pitchFamily="34" charset="0"/>
      <p:regular r:id="rId28"/>
    </p:embeddedFont>
    <p:embeddedFont>
      <p:font typeface="Canva Sans Bold" panose="020B0803030501040103" pitchFamily="34" charset="0"/>
      <p:regular r:id="rId29"/>
      <p:bold r:id="rId30"/>
    </p:embeddedFont>
    <p:embeddedFont>
      <p:font typeface="Montserrat Classic" pitchFamily="2" charset="77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95" autoAdjust="0"/>
    <p:restoredTop sz="94626" autoAdjust="0"/>
  </p:normalViewPr>
  <p:slideViewPr>
    <p:cSldViewPr>
      <p:cViewPr>
        <p:scale>
          <a:sx n="54" d="100"/>
          <a:sy n="54" d="100"/>
        </p:scale>
        <p:origin x="896" y="10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03013" y="3066520"/>
            <a:ext cx="11281974" cy="1604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DB5300"/>
                </a:solidFill>
                <a:latin typeface="Arimo Bold"/>
              </a:rPr>
              <a:t>GROUP 8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93415" y="4238564"/>
            <a:ext cx="12301170" cy="1930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401"/>
              </a:lnSpc>
            </a:pPr>
            <a:r>
              <a:rPr lang="en-US" sz="11000">
                <a:solidFill>
                  <a:srgbClr val="0049AB"/>
                </a:solidFill>
                <a:latin typeface="Arimo Bold"/>
              </a:rPr>
              <a:t>FINAL PROJECT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52595" y="6579168"/>
            <a:ext cx="13982809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750">
                <a:solidFill>
                  <a:srgbClr val="000000"/>
                </a:solidFill>
                <a:latin typeface="Montserrat Classic"/>
              </a:rPr>
              <a:t>MIS6382.501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2398139" y="-200454"/>
            <a:ext cx="4323839" cy="1229542"/>
            <a:chOff x="0" y="0"/>
            <a:chExt cx="5181401" cy="147340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468919" y="-190929"/>
            <a:ext cx="7983303" cy="747733"/>
            <a:chOff x="0" y="0"/>
            <a:chExt cx="9566659" cy="89603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164177" y="972388"/>
            <a:ext cx="1445340" cy="1503815"/>
            <a:chOff x="0" y="0"/>
            <a:chExt cx="1732000" cy="180207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777627" y="1253376"/>
            <a:ext cx="831890" cy="3627297"/>
            <a:chOff x="0" y="0"/>
            <a:chExt cx="996882" cy="43467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78178" y="7311403"/>
            <a:ext cx="1230735" cy="3193810"/>
            <a:chOff x="0" y="0"/>
            <a:chExt cx="1474831" cy="38272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474831" cy="3827250"/>
            </a:xfrm>
            <a:custGeom>
              <a:avLst/>
              <a:gdLst/>
              <a:ahLst/>
              <a:cxnLst/>
              <a:rect l="l" t="t" r="r" b="b"/>
              <a:pathLst>
                <a:path w="1474831" h="3827250">
                  <a:moveTo>
                    <a:pt x="0" y="0"/>
                  </a:moveTo>
                  <a:lnTo>
                    <a:pt x="0" y="3827250"/>
                  </a:lnTo>
                  <a:lnTo>
                    <a:pt x="1474831" y="3827250"/>
                  </a:lnTo>
                  <a:lnTo>
                    <a:pt x="1474831" y="0"/>
                  </a:lnTo>
                  <a:lnTo>
                    <a:pt x="0" y="0"/>
                  </a:lnTo>
                  <a:close/>
                  <a:moveTo>
                    <a:pt x="1413871" y="3766290"/>
                  </a:moveTo>
                  <a:lnTo>
                    <a:pt x="59690" y="3766290"/>
                  </a:lnTo>
                  <a:lnTo>
                    <a:pt x="59690" y="59690"/>
                  </a:lnTo>
                  <a:lnTo>
                    <a:pt x="1413871" y="59690"/>
                  </a:lnTo>
                  <a:lnTo>
                    <a:pt x="1413871" y="3766290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820162" y="8979530"/>
            <a:ext cx="6452929" cy="921321"/>
            <a:chOff x="0" y="0"/>
            <a:chExt cx="7732761" cy="11040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732761" cy="1104050"/>
            </a:xfrm>
            <a:custGeom>
              <a:avLst/>
              <a:gdLst/>
              <a:ahLst/>
              <a:cxnLst/>
              <a:rect l="l" t="t" r="r" b="b"/>
              <a:pathLst>
                <a:path w="7732761" h="1104050">
                  <a:moveTo>
                    <a:pt x="0" y="0"/>
                  </a:moveTo>
                  <a:lnTo>
                    <a:pt x="0" y="1104050"/>
                  </a:lnTo>
                  <a:lnTo>
                    <a:pt x="7732761" y="1104050"/>
                  </a:lnTo>
                  <a:lnTo>
                    <a:pt x="7732761" y="0"/>
                  </a:lnTo>
                  <a:lnTo>
                    <a:pt x="0" y="0"/>
                  </a:lnTo>
                  <a:close/>
                  <a:moveTo>
                    <a:pt x="7671801" y="1043090"/>
                  </a:moveTo>
                  <a:lnTo>
                    <a:pt x="59690" y="1043090"/>
                  </a:lnTo>
                  <a:lnTo>
                    <a:pt x="59690" y="59690"/>
                  </a:lnTo>
                  <a:lnTo>
                    <a:pt x="7671801" y="59690"/>
                  </a:lnTo>
                  <a:lnTo>
                    <a:pt x="7671801" y="1043090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00685" y="9377834"/>
            <a:ext cx="3860705" cy="1155661"/>
            <a:chOff x="0" y="0"/>
            <a:chExt cx="4626412" cy="138486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626413" cy="1384868"/>
            </a:xfrm>
            <a:custGeom>
              <a:avLst/>
              <a:gdLst/>
              <a:ahLst/>
              <a:cxnLst/>
              <a:rect l="l" t="t" r="r" b="b"/>
              <a:pathLst>
                <a:path w="4626413" h="1384868">
                  <a:moveTo>
                    <a:pt x="0" y="0"/>
                  </a:moveTo>
                  <a:lnTo>
                    <a:pt x="0" y="1384868"/>
                  </a:lnTo>
                  <a:lnTo>
                    <a:pt x="4626413" y="1384868"/>
                  </a:lnTo>
                  <a:lnTo>
                    <a:pt x="4626413" y="0"/>
                  </a:lnTo>
                  <a:lnTo>
                    <a:pt x="0" y="0"/>
                  </a:lnTo>
                  <a:close/>
                  <a:moveTo>
                    <a:pt x="4565452" y="1323908"/>
                  </a:moveTo>
                  <a:lnTo>
                    <a:pt x="59690" y="1323908"/>
                  </a:lnTo>
                  <a:lnTo>
                    <a:pt x="59690" y="59690"/>
                  </a:lnTo>
                  <a:lnTo>
                    <a:pt x="4565452" y="59690"/>
                  </a:lnTo>
                  <a:lnTo>
                    <a:pt x="4565452" y="1323908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-558753" y="5612866"/>
            <a:ext cx="2012855" cy="2404639"/>
            <a:chOff x="0" y="0"/>
            <a:chExt cx="2412072" cy="288156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412072" cy="2881560"/>
            </a:xfrm>
            <a:custGeom>
              <a:avLst/>
              <a:gdLst/>
              <a:ahLst/>
              <a:cxnLst/>
              <a:rect l="l" t="t" r="r" b="b"/>
              <a:pathLst>
                <a:path w="2412072" h="2881560">
                  <a:moveTo>
                    <a:pt x="0" y="0"/>
                  </a:moveTo>
                  <a:lnTo>
                    <a:pt x="0" y="2881560"/>
                  </a:lnTo>
                  <a:lnTo>
                    <a:pt x="2412072" y="2881560"/>
                  </a:lnTo>
                  <a:lnTo>
                    <a:pt x="2412072" y="0"/>
                  </a:lnTo>
                  <a:lnTo>
                    <a:pt x="0" y="0"/>
                  </a:lnTo>
                  <a:close/>
                  <a:moveTo>
                    <a:pt x="2351112" y="2820600"/>
                  </a:moveTo>
                  <a:lnTo>
                    <a:pt x="59690" y="2820600"/>
                  </a:lnTo>
                  <a:lnTo>
                    <a:pt x="59690" y="59690"/>
                  </a:lnTo>
                  <a:lnTo>
                    <a:pt x="2351112" y="59690"/>
                  </a:lnTo>
                  <a:lnTo>
                    <a:pt x="2351112" y="2820600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9258300"/>
            <a:ext cx="1445340" cy="1503815"/>
            <a:chOff x="0" y="0"/>
            <a:chExt cx="1732000" cy="18020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886847" y="7110549"/>
            <a:ext cx="831890" cy="3627297"/>
            <a:chOff x="0" y="0"/>
            <a:chExt cx="996882" cy="4346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071859" y="3298085"/>
            <a:ext cx="12144282" cy="2846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32"/>
              </a:lnSpc>
            </a:pPr>
            <a:r>
              <a:rPr lang="en-US" sz="7286" dirty="0">
                <a:solidFill>
                  <a:srgbClr val="000000"/>
                </a:solidFill>
                <a:latin typeface="Montserrat Classic"/>
              </a:rPr>
              <a:t>In general, what was the trend in fluctuation rate throughout 2022?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459683" y="1663219"/>
            <a:ext cx="10830352" cy="8400941"/>
          </a:xfrm>
          <a:custGeom>
            <a:avLst/>
            <a:gdLst/>
            <a:ahLst/>
            <a:cxnLst/>
            <a:rect l="l" t="t" r="r" b="b"/>
            <a:pathLst>
              <a:path w="10830352" h="8400941">
                <a:moveTo>
                  <a:pt x="0" y="0"/>
                </a:moveTo>
                <a:lnTo>
                  <a:pt x="10830352" y="0"/>
                </a:lnTo>
                <a:lnTo>
                  <a:pt x="10830352" y="8400941"/>
                </a:lnTo>
                <a:lnTo>
                  <a:pt x="0" y="84009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673210" y="673756"/>
            <a:ext cx="10333228" cy="837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6200">
                <a:solidFill>
                  <a:srgbClr val="000000"/>
                </a:solidFill>
                <a:latin typeface="Montserrat Classic"/>
              </a:rPr>
              <a:t>DATA VISUALIZATION 4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932324" y="2110896"/>
            <a:ext cx="7211265" cy="6434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79"/>
              </a:lnSpc>
            </a:pPr>
            <a:r>
              <a:rPr lang="en-US" sz="3599" spc="28" dirty="0">
                <a:solidFill>
                  <a:srgbClr val="202020"/>
                </a:solidFill>
                <a:latin typeface="Canva Sans Bold"/>
              </a:rPr>
              <a:t>Histogram</a:t>
            </a:r>
          </a:p>
          <a:p>
            <a:pPr>
              <a:lnSpc>
                <a:spcPts val="4960"/>
              </a:lnSpc>
            </a:pPr>
            <a:endParaRPr lang="en-US" sz="3599" spc="28" dirty="0">
              <a:solidFill>
                <a:srgbClr val="202020"/>
              </a:solidFill>
              <a:latin typeface="Canva Sans Bold"/>
            </a:endParaRP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The frequency distribution shows a negative correlation with the fluctuation rate.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The frequency peaked at over 600 when the fluctuation rate was between 8 and 9.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The frequency histogram is right-skewed.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7259300" y="9258300"/>
            <a:ext cx="1445340" cy="1503815"/>
            <a:chOff x="0" y="0"/>
            <a:chExt cx="1732000" cy="180207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886847" y="7110549"/>
            <a:ext cx="831890" cy="3627297"/>
            <a:chOff x="0" y="0"/>
            <a:chExt cx="996882" cy="43467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9258300"/>
            <a:ext cx="1445340" cy="1503815"/>
            <a:chOff x="0" y="0"/>
            <a:chExt cx="1732000" cy="18020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886847" y="7110549"/>
            <a:ext cx="831890" cy="3627297"/>
            <a:chOff x="0" y="0"/>
            <a:chExt cx="996882" cy="4346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260573" y="3298085"/>
            <a:ext cx="13766853" cy="3814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32"/>
              </a:lnSpc>
            </a:pPr>
            <a:r>
              <a:rPr lang="en-US" sz="7286" dirty="0">
                <a:solidFill>
                  <a:srgbClr val="000000"/>
                </a:solidFill>
                <a:latin typeface="Montserrat Classic"/>
              </a:rPr>
              <a:t>What is the difference in </a:t>
            </a:r>
          </a:p>
          <a:p>
            <a:pPr algn="ctr">
              <a:lnSpc>
                <a:spcPts val="7432"/>
              </a:lnSpc>
            </a:pPr>
            <a:r>
              <a:rPr lang="en-US" sz="7286" dirty="0">
                <a:solidFill>
                  <a:srgbClr val="000000"/>
                </a:solidFill>
                <a:latin typeface="Montserrat Classic"/>
              </a:rPr>
              <a:t>the trend of fluctuation rate between </a:t>
            </a:r>
          </a:p>
          <a:p>
            <a:pPr algn="ctr">
              <a:lnSpc>
                <a:spcPts val="7432"/>
              </a:lnSpc>
            </a:pPr>
            <a:r>
              <a:rPr lang="en-US" sz="7286" dirty="0">
                <a:solidFill>
                  <a:srgbClr val="000000"/>
                </a:solidFill>
                <a:latin typeface="Montserrat Classic"/>
              </a:rPr>
              <a:t>two non-large companies?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78178" y="9555754"/>
            <a:ext cx="4323839" cy="968509"/>
            <a:chOff x="0" y="0"/>
            <a:chExt cx="5181401" cy="116059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181401" cy="1160597"/>
            </a:xfrm>
            <a:custGeom>
              <a:avLst/>
              <a:gdLst/>
              <a:ahLst/>
              <a:cxnLst/>
              <a:rect l="l" t="t" r="r" b="b"/>
              <a:pathLst>
                <a:path w="5181401" h="1160597">
                  <a:moveTo>
                    <a:pt x="0" y="0"/>
                  </a:moveTo>
                  <a:lnTo>
                    <a:pt x="0" y="1160597"/>
                  </a:lnTo>
                  <a:lnTo>
                    <a:pt x="5181401" y="1160597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099637"/>
                  </a:moveTo>
                  <a:lnTo>
                    <a:pt x="59690" y="1099637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099637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40782" y="9258300"/>
            <a:ext cx="7983303" cy="747733"/>
            <a:chOff x="0" y="0"/>
            <a:chExt cx="9566659" cy="89603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164177" y="568981"/>
            <a:ext cx="1445340" cy="1503815"/>
            <a:chOff x="0" y="0"/>
            <a:chExt cx="1732000" cy="180207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777627" y="849970"/>
            <a:ext cx="831890" cy="3627297"/>
            <a:chOff x="0" y="0"/>
            <a:chExt cx="996882" cy="434671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Freeform 14"/>
          <p:cNvSpPr/>
          <p:nvPr/>
        </p:nvSpPr>
        <p:spPr>
          <a:xfrm>
            <a:off x="0" y="1510819"/>
            <a:ext cx="10093418" cy="8121347"/>
          </a:xfrm>
          <a:custGeom>
            <a:avLst/>
            <a:gdLst/>
            <a:ahLst/>
            <a:cxnLst/>
            <a:rect l="l" t="t" r="r" b="b"/>
            <a:pathLst>
              <a:path w="10093418" h="8121347">
                <a:moveTo>
                  <a:pt x="0" y="0"/>
                </a:moveTo>
                <a:lnTo>
                  <a:pt x="10093418" y="0"/>
                </a:lnTo>
                <a:lnTo>
                  <a:pt x="10093418" y="8121348"/>
                </a:lnTo>
                <a:lnTo>
                  <a:pt x="0" y="81213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673210" y="673756"/>
            <a:ext cx="10333228" cy="837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6200">
                <a:solidFill>
                  <a:srgbClr val="000000"/>
                </a:solidFill>
                <a:latin typeface="Montserrat Classic"/>
              </a:rPr>
              <a:t>DATA VISUALIZATION 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329890" y="1711903"/>
            <a:ext cx="7556957" cy="9469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79"/>
              </a:lnSpc>
            </a:pPr>
            <a:r>
              <a:rPr lang="en-US" sz="3599" spc="28" dirty="0">
                <a:solidFill>
                  <a:srgbClr val="202020"/>
                </a:solidFill>
                <a:latin typeface="Canva Sans Bold"/>
              </a:rPr>
              <a:t>Line Graph</a:t>
            </a:r>
          </a:p>
          <a:p>
            <a:pPr>
              <a:lnSpc>
                <a:spcPts val="4960"/>
              </a:lnSpc>
            </a:pPr>
            <a:endParaRPr lang="en-US" sz="3599" spc="28" dirty="0">
              <a:solidFill>
                <a:srgbClr val="202020"/>
              </a:solidFill>
              <a:latin typeface="Canva Sans Bold"/>
            </a:endParaRP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The comparison between the trend of fluctuation rate of two companies, DJ and NASDAQ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The two companies exhibit opposite trends.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Company DJ: Hit the lowest point in August and peaked in July and October.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Company NASDAQ: Experienced its lowest point in July and reached its peak in December.</a:t>
            </a:r>
          </a:p>
          <a:p>
            <a:pPr>
              <a:lnSpc>
                <a:spcPts val="4960"/>
              </a:lnSpc>
            </a:pPr>
            <a:endParaRPr lang="en-US" sz="3200" spc="25" dirty="0">
              <a:solidFill>
                <a:srgbClr val="202020"/>
              </a:solidFill>
              <a:latin typeface="Canva Sans"/>
            </a:endParaRPr>
          </a:p>
          <a:p>
            <a:pPr>
              <a:lnSpc>
                <a:spcPts val="4960"/>
              </a:lnSpc>
            </a:pPr>
            <a:endParaRPr lang="en-US" sz="3200" spc="25" dirty="0">
              <a:solidFill>
                <a:srgbClr val="202020"/>
              </a:solidFill>
              <a:latin typeface="Canva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9258300"/>
            <a:ext cx="1445340" cy="1503815"/>
            <a:chOff x="0" y="0"/>
            <a:chExt cx="1732000" cy="18020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886847" y="7110549"/>
            <a:ext cx="831890" cy="3627297"/>
            <a:chOff x="0" y="0"/>
            <a:chExt cx="996882" cy="4346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636513" y="3769573"/>
            <a:ext cx="15014975" cy="1897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32"/>
              </a:lnSpc>
            </a:pPr>
            <a:r>
              <a:rPr lang="en-US" sz="7286" dirty="0">
                <a:solidFill>
                  <a:srgbClr val="000000"/>
                </a:solidFill>
                <a:latin typeface="Montserrat Classic"/>
              </a:rPr>
              <a:t>Did month play any factor in the ratings of company DJ?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73210" y="673756"/>
            <a:ext cx="10333228" cy="837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6200" dirty="0">
                <a:solidFill>
                  <a:srgbClr val="000000"/>
                </a:solidFill>
                <a:latin typeface="Montserrat Classic"/>
              </a:rPr>
              <a:t>DATA VISUALIZATION 6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68919" y="2110896"/>
            <a:ext cx="7211265" cy="6434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79"/>
              </a:lnSpc>
            </a:pPr>
            <a:r>
              <a:rPr lang="en-US" sz="3599" spc="28" dirty="0">
                <a:solidFill>
                  <a:srgbClr val="202020"/>
                </a:solidFill>
                <a:latin typeface="Canva Sans Bold"/>
              </a:rPr>
              <a:t>Heat Map</a:t>
            </a:r>
          </a:p>
          <a:p>
            <a:pPr>
              <a:lnSpc>
                <a:spcPts val="4960"/>
              </a:lnSpc>
            </a:pPr>
            <a:endParaRPr lang="en-US" sz="3599" spc="28" dirty="0">
              <a:solidFill>
                <a:srgbClr val="202020"/>
              </a:solidFill>
              <a:latin typeface="Canva Sans Bold"/>
            </a:endParaRP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Monthly average ratings reached its highest – 3.2 in July and December.</a:t>
            </a:r>
          </a:p>
          <a:p>
            <a:pPr marL="345441" lvl="1">
              <a:lnSpc>
                <a:spcPts val="4960"/>
              </a:lnSpc>
            </a:pPr>
            <a:endParaRPr lang="en-US" sz="3200" spc="25" dirty="0">
              <a:solidFill>
                <a:srgbClr val="202020"/>
              </a:solidFill>
              <a:latin typeface="Canva Sans"/>
            </a:endParaRP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The average ratings saw a dip in February and November with  ratings of 2.8 and 2.9, respectively.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1510819"/>
            <a:ext cx="8366796" cy="8776181"/>
          </a:xfrm>
          <a:custGeom>
            <a:avLst/>
            <a:gdLst/>
            <a:ahLst/>
            <a:cxnLst/>
            <a:rect l="l" t="t" r="r" b="b"/>
            <a:pathLst>
              <a:path w="8366796" h="8776181">
                <a:moveTo>
                  <a:pt x="0" y="0"/>
                </a:moveTo>
                <a:lnTo>
                  <a:pt x="8366796" y="0"/>
                </a:lnTo>
                <a:lnTo>
                  <a:pt x="8366796" y="8776181"/>
                </a:lnTo>
                <a:lnTo>
                  <a:pt x="0" y="87761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9258300"/>
            <a:ext cx="1445340" cy="1503815"/>
            <a:chOff x="0" y="0"/>
            <a:chExt cx="1732000" cy="18020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886847" y="7110549"/>
            <a:ext cx="831890" cy="3627297"/>
            <a:chOff x="0" y="0"/>
            <a:chExt cx="996882" cy="4346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636512" y="3707660"/>
            <a:ext cx="15014975" cy="2846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32"/>
              </a:lnSpc>
            </a:pPr>
            <a:r>
              <a:rPr lang="en-US" sz="7286" dirty="0">
                <a:solidFill>
                  <a:srgbClr val="000000"/>
                </a:solidFill>
                <a:latin typeface="Montserrat Classic"/>
              </a:rPr>
              <a:t>Does the rating of Company SNP influence the price of its index?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9258300"/>
            <a:ext cx="1445340" cy="1503815"/>
            <a:chOff x="0" y="0"/>
            <a:chExt cx="1732000" cy="18020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886847" y="7110549"/>
            <a:ext cx="831890" cy="3627297"/>
            <a:chOff x="0" y="0"/>
            <a:chExt cx="996882" cy="4346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673210" y="673756"/>
            <a:ext cx="10333228" cy="837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6200" dirty="0">
                <a:solidFill>
                  <a:srgbClr val="000000"/>
                </a:solidFill>
                <a:latin typeface="Montserrat Classic"/>
              </a:rPr>
              <a:t>DATA VISUALIZATION 7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661487" y="2170145"/>
            <a:ext cx="7397914" cy="64345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79"/>
              </a:lnSpc>
            </a:pPr>
            <a:r>
              <a:rPr lang="en-US" sz="3599" spc="28" dirty="0">
                <a:solidFill>
                  <a:srgbClr val="202020"/>
                </a:solidFill>
                <a:latin typeface="Canva Sans Bold"/>
              </a:rPr>
              <a:t>Scatter Plot</a:t>
            </a:r>
          </a:p>
          <a:p>
            <a:pPr>
              <a:lnSpc>
                <a:spcPts val="4960"/>
              </a:lnSpc>
            </a:pPr>
            <a:endParaRPr lang="en-US" sz="3599" spc="28" dirty="0">
              <a:solidFill>
                <a:srgbClr val="202020"/>
              </a:solidFill>
              <a:latin typeface="Canva Sans Bold"/>
            </a:endParaRP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Illustrates the overall correlation between Company SNP's rating and price. 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On average, most SNP indices are assigned a rating of 3.0.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 dirty="0">
                <a:solidFill>
                  <a:srgbClr val="202020"/>
                </a:solidFill>
                <a:latin typeface="Canva Sans"/>
              </a:rPr>
              <a:t>There is no apparent direct relationship between these two variables.</a:t>
            </a:r>
          </a:p>
        </p:txBody>
      </p:sp>
      <p:pic>
        <p:nvPicPr>
          <p:cNvPr id="14" name="Picture 13" descr="A graph with red lines&#10;&#10;Description automatically generated">
            <a:extLst>
              <a:ext uri="{FF2B5EF4-FFF2-40B4-BE49-F238E27FC236}">
                <a16:creationId xmlns:a16="http://schemas.microsoft.com/office/drawing/2014/main" id="{F4E2BCC8-EAF8-8329-43F6-98F6C00B9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10" y="1510819"/>
            <a:ext cx="9360729" cy="837267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904272" y="-752707"/>
            <a:ext cx="4323839" cy="3138661"/>
            <a:chOff x="0" y="0"/>
            <a:chExt cx="5181401" cy="37611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3761163"/>
            </a:xfrm>
            <a:custGeom>
              <a:avLst/>
              <a:gdLst/>
              <a:ahLst/>
              <a:cxnLst/>
              <a:rect l="l" t="t" r="r" b="b"/>
              <a:pathLst>
                <a:path w="5181401" h="3761163">
                  <a:moveTo>
                    <a:pt x="0" y="0"/>
                  </a:moveTo>
                  <a:lnTo>
                    <a:pt x="0" y="3761163"/>
                  </a:lnTo>
                  <a:lnTo>
                    <a:pt x="5181401" y="3761163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3700203"/>
                  </a:moveTo>
                  <a:lnTo>
                    <a:pt x="59690" y="3700203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3700203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78178" y="8486148"/>
            <a:ext cx="1230735" cy="2038115"/>
            <a:chOff x="0" y="0"/>
            <a:chExt cx="1474831" cy="244234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74831" cy="2442342"/>
            </a:xfrm>
            <a:custGeom>
              <a:avLst/>
              <a:gdLst/>
              <a:ahLst/>
              <a:cxnLst/>
              <a:rect l="l" t="t" r="r" b="b"/>
              <a:pathLst>
                <a:path w="1474831" h="2442342">
                  <a:moveTo>
                    <a:pt x="0" y="0"/>
                  </a:moveTo>
                  <a:lnTo>
                    <a:pt x="0" y="2442342"/>
                  </a:lnTo>
                  <a:lnTo>
                    <a:pt x="1474831" y="2442342"/>
                  </a:lnTo>
                  <a:lnTo>
                    <a:pt x="1474831" y="0"/>
                  </a:lnTo>
                  <a:lnTo>
                    <a:pt x="0" y="0"/>
                  </a:lnTo>
                  <a:close/>
                  <a:moveTo>
                    <a:pt x="1413871" y="2381382"/>
                  </a:moveTo>
                  <a:lnTo>
                    <a:pt x="59690" y="2381382"/>
                  </a:lnTo>
                  <a:lnTo>
                    <a:pt x="59690" y="59690"/>
                  </a:lnTo>
                  <a:lnTo>
                    <a:pt x="1413871" y="59690"/>
                  </a:lnTo>
                  <a:lnTo>
                    <a:pt x="1413871" y="238138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544847" y="-743182"/>
            <a:ext cx="5262535" cy="1742404"/>
            <a:chOff x="0" y="0"/>
            <a:chExt cx="6306273" cy="208798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06272" cy="2087981"/>
            </a:xfrm>
            <a:custGeom>
              <a:avLst/>
              <a:gdLst/>
              <a:ahLst/>
              <a:cxnLst/>
              <a:rect l="l" t="t" r="r" b="b"/>
              <a:pathLst>
                <a:path w="6306272" h="2087981">
                  <a:moveTo>
                    <a:pt x="0" y="0"/>
                  </a:moveTo>
                  <a:lnTo>
                    <a:pt x="0" y="2087981"/>
                  </a:lnTo>
                  <a:lnTo>
                    <a:pt x="6306272" y="2087981"/>
                  </a:lnTo>
                  <a:lnTo>
                    <a:pt x="6306272" y="0"/>
                  </a:lnTo>
                  <a:lnTo>
                    <a:pt x="0" y="0"/>
                  </a:lnTo>
                  <a:close/>
                  <a:moveTo>
                    <a:pt x="6245313" y="2027021"/>
                  </a:moveTo>
                  <a:lnTo>
                    <a:pt x="59690" y="2027021"/>
                  </a:lnTo>
                  <a:lnTo>
                    <a:pt x="59690" y="59690"/>
                  </a:lnTo>
                  <a:lnTo>
                    <a:pt x="6245313" y="59690"/>
                  </a:lnTo>
                  <a:lnTo>
                    <a:pt x="6245313" y="2027021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44691" y="527734"/>
            <a:ext cx="5800006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40"/>
              </a:lnSpc>
            </a:pPr>
            <a:r>
              <a:rPr lang="en-US" sz="6200">
                <a:solidFill>
                  <a:srgbClr val="000000"/>
                </a:solidFill>
                <a:latin typeface="Montserrat Classic"/>
              </a:rPr>
              <a:t>CONCLUSION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103022" y="6506720"/>
            <a:ext cx="14279201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dirty="0">
                <a:solidFill>
                  <a:srgbClr val="000000"/>
                </a:solidFill>
                <a:latin typeface="Arimo"/>
              </a:rPr>
              <a:t>The frequency peaked at over 600 during a fluctuation rate between 8 and 9.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344691" y="2385954"/>
            <a:ext cx="578637" cy="578637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49A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136153" y="3349160"/>
            <a:ext cx="12407872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dirty="0">
                <a:solidFill>
                  <a:srgbClr val="000000"/>
                </a:solidFill>
                <a:latin typeface="Arimo"/>
              </a:rPr>
              <a:t>The indices are distributed equally among three different companies.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344691" y="3307491"/>
            <a:ext cx="578637" cy="57863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49A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136153" y="2427622"/>
            <a:ext cx="15123147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dirty="0">
                <a:solidFill>
                  <a:srgbClr val="000000"/>
                </a:solidFill>
                <a:latin typeface="Arimo"/>
              </a:rPr>
              <a:t>The number of Non-Large Company indices exceeds that of Large Company indices.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344691" y="4352854"/>
            <a:ext cx="578637" cy="578637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49A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086457" y="8571755"/>
            <a:ext cx="14709048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dirty="0">
                <a:solidFill>
                  <a:srgbClr val="000000"/>
                </a:solidFill>
                <a:latin typeface="Arimo"/>
              </a:rPr>
              <a:t>Most SNP indices have a rating of 3.0, and there is no evident correlation between price and rating.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344691" y="5398216"/>
            <a:ext cx="578637" cy="578637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49A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2136153" y="4394522"/>
            <a:ext cx="16151847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dirty="0">
                <a:solidFill>
                  <a:srgbClr val="000000"/>
                </a:solidFill>
                <a:latin typeface="Arimo"/>
              </a:rPr>
              <a:t>The range of indices' prices from these companies doesn't show significant differences.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344690" y="6434390"/>
            <a:ext cx="578637" cy="578637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49A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2086457" y="7437818"/>
            <a:ext cx="15325729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dirty="0">
                <a:solidFill>
                  <a:srgbClr val="000000"/>
                </a:solidFill>
                <a:latin typeface="Arimo"/>
              </a:rPr>
              <a:t>Month played a factor in the ratings for company DJ with highest rating of 3.2 observed in July and December but the rating fell below 3 in February and November 2022.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1344691" y="7615225"/>
            <a:ext cx="578637" cy="578637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49A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2103022" y="5470546"/>
            <a:ext cx="14279201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dirty="0">
                <a:solidFill>
                  <a:srgbClr val="000000"/>
                </a:solidFill>
                <a:latin typeface="Arimo"/>
              </a:rPr>
              <a:t>Company DJ and NASDAQ demonstrate contrasting fluctuation rate trends.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1344691" y="8651062"/>
            <a:ext cx="578637" cy="57863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49AB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07729" y="2278864"/>
            <a:ext cx="5584228" cy="1767061"/>
            <a:chOff x="0" y="0"/>
            <a:chExt cx="6691767" cy="21175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91768" cy="2117529"/>
            </a:xfrm>
            <a:custGeom>
              <a:avLst/>
              <a:gdLst/>
              <a:ahLst/>
              <a:cxnLst/>
              <a:rect l="l" t="t" r="r" b="b"/>
              <a:pathLst>
                <a:path w="6691768" h="2117529">
                  <a:moveTo>
                    <a:pt x="0" y="0"/>
                  </a:moveTo>
                  <a:lnTo>
                    <a:pt x="0" y="2117529"/>
                  </a:lnTo>
                  <a:lnTo>
                    <a:pt x="6691768" y="2117529"/>
                  </a:lnTo>
                  <a:lnTo>
                    <a:pt x="6691768" y="0"/>
                  </a:lnTo>
                  <a:lnTo>
                    <a:pt x="0" y="0"/>
                  </a:lnTo>
                  <a:close/>
                  <a:moveTo>
                    <a:pt x="6630808" y="2056568"/>
                  </a:moveTo>
                  <a:lnTo>
                    <a:pt x="59690" y="2056568"/>
                  </a:lnTo>
                  <a:lnTo>
                    <a:pt x="59690" y="59690"/>
                  </a:lnTo>
                  <a:lnTo>
                    <a:pt x="6630808" y="59690"/>
                  </a:lnTo>
                  <a:lnTo>
                    <a:pt x="6630808" y="2056568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013282" y="6091348"/>
            <a:ext cx="2595154" cy="1702246"/>
            <a:chOff x="0" y="0"/>
            <a:chExt cx="3109860" cy="203985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09860" cy="2039858"/>
            </a:xfrm>
            <a:custGeom>
              <a:avLst/>
              <a:gdLst/>
              <a:ahLst/>
              <a:cxnLst/>
              <a:rect l="l" t="t" r="r" b="b"/>
              <a:pathLst>
                <a:path w="3109860" h="2039858">
                  <a:moveTo>
                    <a:pt x="0" y="0"/>
                  </a:moveTo>
                  <a:lnTo>
                    <a:pt x="0" y="2039858"/>
                  </a:lnTo>
                  <a:lnTo>
                    <a:pt x="3109860" y="2039858"/>
                  </a:lnTo>
                  <a:lnTo>
                    <a:pt x="3109860" y="0"/>
                  </a:lnTo>
                  <a:lnTo>
                    <a:pt x="0" y="0"/>
                  </a:lnTo>
                  <a:close/>
                  <a:moveTo>
                    <a:pt x="3048900" y="1978898"/>
                  </a:moveTo>
                  <a:lnTo>
                    <a:pt x="59690" y="1978898"/>
                  </a:lnTo>
                  <a:lnTo>
                    <a:pt x="59690" y="59690"/>
                  </a:lnTo>
                  <a:lnTo>
                    <a:pt x="3048900" y="59690"/>
                  </a:lnTo>
                  <a:lnTo>
                    <a:pt x="3048900" y="1978898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655631" y="3679342"/>
            <a:ext cx="10976739" cy="3011026"/>
            <a:chOff x="0" y="0"/>
            <a:chExt cx="13153794" cy="360821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153794" cy="3608213"/>
            </a:xfrm>
            <a:custGeom>
              <a:avLst/>
              <a:gdLst/>
              <a:ahLst/>
              <a:cxnLst/>
              <a:rect l="l" t="t" r="r" b="b"/>
              <a:pathLst>
                <a:path w="13153794" h="3608213">
                  <a:moveTo>
                    <a:pt x="0" y="0"/>
                  </a:moveTo>
                  <a:lnTo>
                    <a:pt x="0" y="3608213"/>
                  </a:lnTo>
                  <a:lnTo>
                    <a:pt x="13153794" y="3608213"/>
                  </a:lnTo>
                  <a:lnTo>
                    <a:pt x="13153794" y="0"/>
                  </a:lnTo>
                  <a:lnTo>
                    <a:pt x="0" y="0"/>
                  </a:lnTo>
                  <a:close/>
                  <a:moveTo>
                    <a:pt x="13092835" y="3547253"/>
                  </a:moveTo>
                  <a:lnTo>
                    <a:pt x="59690" y="3547253"/>
                  </a:lnTo>
                  <a:lnTo>
                    <a:pt x="59690" y="59690"/>
                  </a:lnTo>
                  <a:lnTo>
                    <a:pt x="13092835" y="59690"/>
                  </a:lnTo>
                  <a:lnTo>
                    <a:pt x="13092835" y="3547253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679460" y="6916277"/>
            <a:ext cx="5207820" cy="1083468"/>
            <a:chOff x="0" y="0"/>
            <a:chExt cx="6240705" cy="12983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240705" cy="1298356"/>
            </a:xfrm>
            <a:custGeom>
              <a:avLst/>
              <a:gdLst/>
              <a:ahLst/>
              <a:cxnLst/>
              <a:rect l="l" t="t" r="r" b="b"/>
              <a:pathLst>
                <a:path w="6240705" h="1298356">
                  <a:moveTo>
                    <a:pt x="0" y="0"/>
                  </a:moveTo>
                  <a:lnTo>
                    <a:pt x="0" y="1298356"/>
                  </a:lnTo>
                  <a:lnTo>
                    <a:pt x="6240705" y="1298356"/>
                  </a:lnTo>
                  <a:lnTo>
                    <a:pt x="6240705" y="0"/>
                  </a:lnTo>
                  <a:lnTo>
                    <a:pt x="0" y="0"/>
                  </a:lnTo>
                  <a:close/>
                  <a:moveTo>
                    <a:pt x="6179745" y="1237396"/>
                  </a:moveTo>
                  <a:lnTo>
                    <a:pt x="59690" y="1237396"/>
                  </a:lnTo>
                  <a:lnTo>
                    <a:pt x="59690" y="59690"/>
                  </a:lnTo>
                  <a:lnTo>
                    <a:pt x="6179745" y="59690"/>
                  </a:lnTo>
                  <a:lnTo>
                    <a:pt x="6179745" y="1237396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018461" y="621792"/>
            <a:ext cx="1186003" cy="3414608"/>
            <a:chOff x="0" y="0"/>
            <a:chExt cx="1421228" cy="409184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421228" cy="4091840"/>
            </a:xfrm>
            <a:custGeom>
              <a:avLst/>
              <a:gdLst/>
              <a:ahLst/>
              <a:cxnLst/>
              <a:rect l="l" t="t" r="r" b="b"/>
              <a:pathLst>
                <a:path w="1421228" h="4091840">
                  <a:moveTo>
                    <a:pt x="0" y="0"/>
                  </a:moveTo>
                  <a:lnTo>
                    <a:pt x="0" y="4091840"/>
                  </a:lnTo>
                  <a:lnTo>
                    <a:pt x="1421228" y="4091840"/>
                  </a:lnTo>
                  <a:lnTo>
                    <a:pt x="1421228" y="0"/>
                  </a:lnTo>
                  <a:lnTo>
                    <a:pt x="0" y="0"/>
                  </a:lnTo>
                  <a:close/>
                  <a:moveTo>
                    <a:pt x="1360268" y="4030880"/>
                  </a:moveTo>
                  <a:lnTo>
                    <a:pt x="59690" y="4030880"/>
                  </a:lnTo>
                  <a:lnTo>
                    <a:pt x="59690" y="59690"/>
                  </a:lnTo>
                  <a:lnTo>
                    <a:pt x="1360268" y="59690"/>
                  </a:lnTo>
                  <a:lnTo>
                    <a:pt x="1360268" y="4030880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313885" y="7311082"/>
            <a:ext cx="1297577" cy="1025826"/>
            <a:chOff x="0" y="0"/>
            <a:chExt cx="1554930" cy="122928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54930" cy="1229282"/>
            </a:xfrm>
            <a:custGeom>
              <a:avLst/>
              <a:gdLst/>
              <a:ahLst/>
              <a:cxnLst/>
              <a:rect l="l" t="t" r="r" b="b"/>
              <a:pathLst>
                <a:path w="1554930" h="1229282">
                  <a:moveTo>
                    <a:pt x="0" y="0"/>
                  </a:moveTo>
                  <a:lnTo>
                    <a:pt x="0" y="1229282"/>
                  </a:lnTo>
                  <a:lnTo>
                    <a:pt x="1554930" y="1229282"/>
                  </a:lnTo>
                  <a:lnTo>
                    <a:pt x="1554930" y="0"/>
                  </a:lnTo>
                  <a:lnTo>
                    <a:pt x="0" y="0"/>
                  </a:lnTo>
                  <a:close/>
                  <a:moveTo>
                    <a:pt x="1493970" y="1168322"/>
                  </a:moveTo>
                  <a:lnTo>
                    <a:pt x="59690" y="1168322"/>
                  </a:lnTo>
                  <a:lnTo>
                    <a:pt x="59690" y="59690"/>
                  </a:lnTo>
                  <a:lnTo>
                    <a:pt x="1493970" y="59690"/>
                  </a:lnTo>
                  <a:lnTo>
                    <a:pt x="1493970" y="116832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075687" y="7311082"/>
            <a:ext cx="724157" cy="2344404"/>
            <a:chOff x="0" y="0"/>
            <a:chExt cx="867781" cy="280937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67781" cy="2809378"/>
            </a:xfrm>
            <a:custGeom>
              <a:avLst/>
              <a:gdLst/>
              <a:ahLst/>
              <a:cxnLst/>
              <a:rect l="l" t="t" r="r" b="b"/>
              <a:pathLst>
                <a:path w="867781" h="2809378">
                  <a:moveTo>
                    <a:pt x="0" y="0"/>
                  </a:moveTo>
                  <a:lnTo>
                    <a:pt x="0" y="2809378"/>
                  </a:lnTo>
                  <a:lnTo>
                    <a:pt x="867781" y="2809378"/>
                  </a:lnTo>
                  <a:lnTo>
                    <a:pt x="867781" y="0"/>
                  </a:lnTo>
                  <a:lnTo>
                    <a:pt x="0" y="0"/>
                  </a:lnTo>
                  <a:close/>
                  <a:moveTo>
                    <a:pt x="806821" y="2748418"/>
                  </a:moveTo>
                  <a:lnTo>
                    <a:pt x="59690" y="2748418"/>
                  </a:lnTo>
                  <a:lnTo>
                    <a:pt x="59690" y="59690"/>
                  </a:lnTo>
                  <a:lnTo>
                    <a:pt x="806821" y="59690"/>
                  </a:lnTo>
                  <a:lnTo>
                    <a:pt x="806821" y="2748418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887280" y="2790377"/>
            <a:ext cx="2551066" cy="1595886"/>
            <a:chOff x="0" y="0"/>
            <a:chExt cx="3057028" cy="191240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057028" cy="1912403"/>
            </a:xfrm>
            <a:custGeom>
              <a:avLst/>
              <a:gdLst/>
              <a:ahLst/>
              <a:cxnLst/>
              <a:rect l="l" t="t" r="r" b="b"/>
              <a:pathLst>
                <a:path w="3057028" h="1912403">
                  <a:moveTo>
                    <a:pt x="0" y="0"/>
                  </a:moveTo>
                  <a:lnTo>
                    <a:pt x="0" y="1912403"/>
                  </a:lnTo>
                  <a:lnTo>
                    <a:pt x="3057028" y="1912403"/>
                  </a:lnTo>
                  <a:lnTo>
                    <a:pt x="3057028" y="0"/>
                  </a:lnTo>
                  <a:lnTo>
                    <a:pt x="0" y="0"/>
                  </a:lnTo>
                  <a:close/>
                  <a:moveTo>
                    <a:pt x="2996068" y="1851443"/>
                  </a:moveTo>
                  <a:lnTo>
                    <a:pt x="59690" y="1851443"/>
                  </a:lnTo>
                  <a:lnTo>
                    <a:pt x="59690" y="59690"/>
                  </a:lnTo>
                  <a:lnTo>
                    <a:pt x="2996068" y="59690"/>
                  </a:lnTo>
                  <a:lnTo>
                    <a:pt x="2996068" y="1851443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4313885" y="4557713"/>
            <a:ext cx="9660229" cy="1343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99"/>
              </a:lnSpc>
            </a:pPr>
            <a:r>
              <a:rPr lang="en-US" sz="9999">
                <a:solidFill>
                  <a:srgbClr val="000000"/>
                </a:solidFill>
                <a:latin typeface="Montserrat Classic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2398139" y="-200454"/>
            <a:ext cx="4323839" cy="1229542"/>
            <a:chOff x="0" y="0"/>
            <a:chExt cx="5181401" cy="147340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468919" y="-190929"/>
            <a:ext cx="7983303" cy="747733"/>
            <a:chOff x="0" y="0"/>
            <a:chExt cx="9566659" cy="89603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164177" y="972388"/>
            <a:ext cx="1445340" cy="1503815"/>
            <a:chOff x="0" y="0"/>
            <a:chExt cx="1732000" cy="180207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777627" y="1253376"/>
            <a:ext cx="831890" cy="3627297"/>
            <a:chOff x="0" y="0"/>
            <a:chExt cx="996882" cy="43467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160150" y="1443327"/>
            <a:ext cx="9416362" cy="4337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96068" lvl="1">
              <a:lnSpc>
                <a:spcPts val="3839"/>
              </a:lnSpc>
            </a:pPr>
            <a:r>
              <a:rPr lang="en-US" sz="2742" spc="52" dirty="0">
                <a:solidFill>
                  <a:srgbClr val="000000"/>
                </a:solidFill>
                <a:latin typeface="Montserrat Classic"/>
              </a:rPr>
              <a:t>SONJE, RUCHA SURESH (RXS230024)</a:t>
            </a:r>
          </a:p>
        </p:txBody>
      </p:sp>
      <p:sp>
        <p:nvSpPr>
          <p:cNvPr id="22" name="TextBox 15">
            <a:extLst>
              <a:ext uri="{FF2B5EF4-FFF2-40B4-BE49-F238E27FC236}">
                <a16:creationId xmlns:a16="http://schemas.microsoft.com/office/drawing/2014/main" id="{4247DF28-FB2E-02D2-C4DD-505DFE73F1D7}"/>
              </a:ext>
            </a:extLst>
          </p:cNvPr>
          <p:cNvSpPr txBox="1"/>
          <p:nvPr/>
        </p:nvSpPr>
        <p:spPr>
          <a:xfrm>
            <a:off x="673210" y="366692"/>
            <a:ext cx="9416855" cy="780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16"/>
              </a:lnSpc>
            </a:pPr>
            <a:r>
              <a:rPr lang="en-US" sz="5800" dirty="0">
                <a:solidFill>
                  <a:srgbClr val="000000"/>
                </a:solidFill>
                <a:latin typeface="Montserrat Classic"/>
              </a:rPr>
              <a:t>Group Members</a:t>
            </a:r>
          </a:p>
        </p:txBody>
      </p:sp>
      <p:sp>
        <p:nvSpPr>
          <p:cNvPr id="27" name="TextBox 21">
            <a:extLst>
              <a:ext uri="{FF2B5EF4-FFF2-40B4-BE49-F238E27FC236}">
                <a16:creationId xmlns:a16="http://schemas.microsoft.com/office/drawing/2014/main" id="{FEB1D1CB-A400-3C68-13CA-F56CE8AF5F26}"/>
              </a:ext>
            </a:extLst>
          </p:cNvPr>
          <p:cNvSpPr txBox="1"/>
          <p:nvPr/>
        </p:nvSpPr>
        <p:spPr>
          <a:xfrm>
            <a:off x="8918940" y="1443327"/>
            <a:ext cx="9416362" cy="4337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96068" lvl="1">
              <a:lnSpc>
                <a:spcPts val="3839"/>
              </a:lnSpc>
            </a:pPr>
            <a:r>
              <a:rPr lang="en-US" sz="2742" spc="52" dirty="0">
                <a:solidFill>
                  <a:srgbClr val="000000"/>
                </a:solidFill>
                <a:latin typeface="Montserrat Classic"/>
              </a:rPr>
              <a:t>HUAI HUAN,LIU (HXL220061)</a:t>
            </a:r>
          </a:p>
        </p:txBody>
      </p:sp>
      <p:sp>
        <p:nvSpPr>
          <p:cNvPr id="28" name="TextBox 21">
            <a:extLst>
              <a:ext uri="{FF2B5EF4-FFF2-40B4-BE49-F238E27FC236}">
                <a16:creationId xmlns:a16="http://schemas.microsoft.com/office/drawing/2014/main" id="{1DE91519-F78D-375C-BA94-0066024AEFAE}"/>
              </a:ext>
            </a:extLst>
          </p:cNvPr>
          <p:cNvSpPr txBox="1"/>
          <p:nvPr/>
        </p:nvSpPr>
        <p:spPr>
          <a:xfrm>
            <a:off x="1160150" y="5983059"/>
            <a:ext cx="9416362" cy="4337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96068" lvl="1">
              <a:lnSpc>
                <a:spcPts val="3839"/>
              </a:lnSpc>
            </a:pPr>
            <a:r>
              <a:rPr lang="en-US" sz="2742" spc="52" dirty="0">
                <a:solidFill>
                  <a:srgbClr val="000000"/>
                </a:solidFill>
                <a:latin typeface="Montserrat Classic"/>
              </a:rPr>
              <a:t>SINGH, CHAVI (CXS220049)</a:t>
            </a:r>
          </a:p>
        </p:txBody>
      </p:sp>
      <p:sp>
        <p:nvSpPr>
          <p:cNvPr id="29" name="TextBox 21">
            <a:extLst>
              <a:ext uri="{FF2B5EF4-FFF2-40B4-BE49-F238E27FC236}">
                <a16:creationId xmlns:a16="http://schemas.microsoft.com/office/drawing/2014/main" id="{EE5A112D-FCC0-39E8-1891-174C65B1BB03}"/>
              </a:ext>
            </a:extLst>
          </p:cNvPr>
          <p:cNvSpPr txBox="1"/>
          <p:nvPr/>
        </p:nvSpPr>
        <p:spPr>
          <a:xfrm>
            <a:off x="8743481" y="6077611"/>
            <a:ext cx="9416362" cy="4337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96068" lvl="1">
              <a:lnSpc>
                <a:spcPts val="3839"/>
              </a:lnSpc>
            </a:pPr>
            <a:r>
              <a:rPr lang="en-US" sz="2742" spc="52" dirty="0">
                <a:solidFill>
                  <a:srgbClr val="000000"/>
                </a:solidFill>
                <a:latin typeface="Montserrat Classic"/>
              </a:rPr>
              <a:t>SONJE, VIPUL SURESH (VXS230000)</a:t>
            </a:r>
          </a:p>
        </p:txBody>
      </p:sp>
      <p:pic>
        <p:nvPicPr>
          <p:cNvPr id="33" name="Picture 32" descr="A person in a black shirt&#10;&#10;Description automatically generated">
            <a:extLst>
              <a:ext uri="{FF2B5EF4-FFF2-40B4-BE49-F238E27FC236}">
                <a16:creationId xmlns:a16="http://schemas.microsoft.com/office/drawing/2014/main" id="{2C2BA9E7-461F-4B78-4DF7-525058505D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9" t="727" r="713" b="35404"/>
          <a:stretch/>
        </p:blipFill>
        <p:spPr>
          <a:xfrm>
            <a:off x="9838196" y="6547340"/>
            <a:ext cx="3670965" cy="3695000"/>
          </a:xfrm>
          <a:prstGeom prst="rect">
            <a:avLst/>
          </a:prstGeom>
        </p:spPr>
      </p:pic>
      <p:pic>
        <p:nvPicPr>
          <p:cNvPr id="35" name="Picture 34" descr="A person with long dark hair wearing a white jacket&#10;&#10;Description automatically generated">
            <a:extLst>
              <a:ext uri="{FF2B5EF4-FFF2-40B4-BE49-F238E27FC236}">
                <a16:creationId xmlns:a16="http://schemas.microsoft.com/office/drawing/2014/main" id="{AF04C718-B4DF-CD3F-18E7-AB09934E7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485" y="1900303"/>
            <a:ext cx="3657600" cy="3853044"/>
          </a:xfrm>
          <a:prstGeom prst="rect">
            <a:avLst/>
          </a:prstGeom>
        </p:spPr>
      </p:pic>
      <p:pic>
        <p:nvPicPr>
          <p:cNvPr id="37" name="Picture 36" descr="A person standing in front of a sign&#10;&#10;Description automatically generated">
            <a:extLst>
              <a:ext uri="{FF2B5EF4-FFF2-40B4-BE49-F238E27FC236}">
                <a16:creationId xmlns:a16="http://schemas.microsoft.com/office/drawing/2014/main" id="{0909BA15-314B-F962-6B6D-4873CE5BE19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96" r="-1055" b="7954"/>
          <a:stretch/>
        </p:blipFill>
        <p:spPr>
          <a:xfrm>
            <a:off x="9692017" y="2030243"/>
            <a:ext cx="4053228" cy="3799608"/>
          </a:xfrm>
          <a:prstGeom prst="rect">
            <a:avLst/>
          </a:prstGeom>
        </p:spPr>
      </p:pic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1199FBC4-2B9B-FB0C-DAFD-7C5A67BA79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08" r="4458"/>
          <a:stretch/>
        </p:blipFill>
        <p:spPr bwMode="auto">
          <a:xfrm>
            <a:off x="2517051" y="6546447"/>
            <a:ext cx="3756034" cy="369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965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78178" y="9555754"/>
            <a:ext cx="4323839" cy="968509"/>
            <a:chOff x="0" y="0"/>
            <a:chExt cx="5181401" cy="116059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181401" cy="1160597"/>
            </a:xfrm>
            <a:custGeom>
              <a:avLst/>
              <a:gdLst/>
              <a:ahLst/>
              <a:cxnLst/>
              <a:rect l="l" t="t" r="r" b="b"/>
              <a:pathLst>
                <a:path w="5181401" h="1160597">
                  <a:moveTo>
                    <a:pt x="0" y="0"/>
                  </a:moveTo>
                  <a:lnTo>
                    <a:pt x="0" y="1160597"/>
                  </a:lnTo>
                  <a:lnTo>
                    <a:pt x="5181401" y="1160597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099637"/>
                  </a:moveTo>
                  <a:lnTo>
                    <a:pt x="59690" y="1099637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099637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40782" y="9258300"/>
            <a:ext cx="7983303" cy="747733"/>
            <a:chOff x="0" y="0"/>
            <a:chExt cx="9566659" cy="89603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164177" y="568981"/>
            <a:ext cx="1445340" cy="1503815"/>
            <a:chOff x="0" y="0"/>
            <a:chExt cx="1732000" cy="180207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777627" y="849970"/>
            <a:ext cx="831890" cy="3627297"/>
            <a:chOff x="0" y="0"/>
            <a:chExt cx="996882" cy="434671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Freeform 14"/>
          <p:cNvSpPr/>
          <p:nvPr/>
        </p:nvSpPr>
        <p:spPr>
          <a:xfrm>
            <a:off x="839825" y="4313577"/>
            <a:ext cx="16608350" cy="3501985"/>
          </a:xfrm>
          <a:custGeom>
            <a:avLst/>
            <a:gdLst/>
            <a:ahLst/>
            <a:cxnLst/>
            <a:rect l="l" t="t" r="r" b="b"/>
            <a:pathLst>
              <a:path w="16608350" h="3501985">
                <a:moveTo>
                  <a:pt x="0" y="0"/>
                </a:moveTo>
                <a:lnTo>
                  <a:pt x="16608350" y="0"/>
                </a:lnTo>
                <a:lnTo>
                  <a:pt x="16608350" y="3501985"/>
                </a:lnTo>
                <a:lnTo>
                  <a:pt x="0" y="3501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28575" cap="sq">
            <a:solidFill>
              <a:srgbClr val="696969"/>
            </a:solidFill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673210" y="366692"/>
            <a:ext cx="9416855" cy="780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16"/>
              </a:lnSpc>
            </a:pPr>
            <a:r>
              <a:rPr lang="en-US" sz="5800">
                <a:solidFill>
                  <a:srgbClr val="000000"/>
                </a:solidFill>
                <a:latin typeface="Montserrat Classic"/>
              </a:rPr>
              <a:t>INTRODUCTION OF DATA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890559" y="3703851"/>
            <a:ext cx="1356098" cy="409664"/>
          </a:xfrm>
          <a:prstGeom prst="rect">
            <a:avLst/>
          </a:prstGeom>
          <a:solidFill>
            <a:schemeClr val="bg2"/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Integer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517815" y="3703851"/>
            <a:ext cx="1356098" cy="40966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Object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239077" y="3703851"/>
            <a:ext cx="976026" cy="4096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Float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40782" y="3136795"/>
            <a:ext cx="2899555" cy="481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spc="22" dirty="0">
                <a:solidFill>
                  <a:srgbClr val="545454"/>
                </a:solidFill>
                <a:latin typeface="Canva Sans"/>
              </a:rPr>
              <a:t>Data Type: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40782" y="1407690"/>
            <a:ext cx="13656218" cy="14719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spc="22" dirty="0">
                <a:solidFill>
                  <a:srgbClr val="545454"/>
                </a:solidFill>
                <a:latin typeface="Canva Sans"/>
              </a:rPr>
              <a:t>Comparing Index provided by different companies through rating, price, and fluctuation rate.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spc="22" dirty="0">
                <a:solidFill>
                  <a:srgbClr val="545454"/>
                </a:solidFill>
                <a:latin typeface="Canva Sans"/>
              </a:rPr>
              <a:t>Total number of records: 5,000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573473" y="7920337"/>
            <a:ext cx="1003176" cy="409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Mode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225502" y="7916164"/>
            <a:ext cx="1003176" cy="409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Mean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4452525" y="7916164"/>
            <a:ext cx="1003176" cy="409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Mean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691696" y="7916164"/>
            <a:ext cx="1411489" cy="40966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Median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440782" y="7880331"/>
            <a:ext cx="3704879" cy="481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spc="22" dirty="0">
                <a:solidFill>
                  <a:srgbClr val="545454"/>
                </a:solidFill>
                <a:latin typeface="Canva Sans"/>
              </a:rPr>
              <a:t>Data Cleaning:</a:t>
            </a:r>
          </a:p>
        </p:txBody>
      </p:sp>
      <p:sp>
        <p:nvSpPr>
          <p:cNvPr id="31" name="TextBox 17">
            <a:extLst>
              <a:ext uri="{FF2B5EF4-FFF2-40B4-BE49-F238E27FC236}">
                <a16:creationId xmlns:a16="http://schemas.microsoft.com/office/drawing/2014/main" id="{E4A964A2-C3B0-C33D-9FE0-666CB73CAEBF}"/>
              </a:ext>
            </a:extLst>
          </p:cNvPr>
          <p:cNvSpPr txBox="1"/>
          <p:nvPr/>
        </p:nvSpPr>
        <p:spPr>
          <a:xfrm>
            <a:off x="6783894" y="3703851"/>
            <a:ext cx="1356098" cy="40966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Object</a:t>
            </a:r>
          </a:p>
        </p:txBody>
      </p:sp>
      <p:sp>
        <p:nvSpPr>
          <p:cNvPr id="32" name="TextBox 17">
            <a:extLst>
              <a:ext uri="{FF2B5EF4-FFF2-40B4-BE49-F238E27FC236}">
                <a16:creationId xmlns:a16="http://schemas.microsoft.com/office/drawing/2014/main" id="{987F9864-ADA8-4206-1E33-5CC27A1521CC}"/>
              </a:ext>
            </a:extLst>
          </p:cNvPr>
          <p:cNvSpPr txBox="1"/>
          <p:nvPr/>
        </p:nvSpPr>
        <p:spPr>
          <a:xfrm>
            <a:off x="8902852" y="3703851"/>
            <a:ext cx="1356098" cy="40966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Object</a:t>
            </a:r>
          </a:p>
        </p:txBody>
      </p:sp>
      <p:sp>
        <p:nvSpPr>
          <p:cNvPr id="33" name="TextBox 17">
            <a:extLst>
              <a:ext uri="{FF2B5EF4-FFF2-40B4-BE49-F238E27FC236}">
                <a16:creationId xmlns:a16="http://schemas.microsoft.com/office/drawing/2014/main" id="{22CC05C9-BFD1-5896-DE1D-BF518A9B37AA}"/>
              </a:ext>
            </a:extLst>
          </p:cNvPr>
          <p:cNvSpPr txBox="1"/>
          <p:nvPr/>
        </p:nvSpPr>
        <p:spPr>
          <a:xfrm>
            <a:off x="11147721" y="3703851"/>
            <a:ext cx="1356098" cy="40966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Object</a:t>
            </a:r>
          </a:p>
        </p:txBody>
      </p:sp>
      <p:sp>
        <p:nvSpPr>
          <p:cNvPr id="34" name="TextBox 21">
            <a:extLst>
              <a:ext uri="{FF2B5EF4-FFF2-40B4-BE49-F238E27FC236}">
                <a16:creationId xmlns:a16="http://schemas.microsoft.com/office/drawing/2014/main" id="{0370805C-7A6C-AE0A-59A5-B9D87698DA7D}"/>
              </a:ext>
            </a:extLst>
          </p:cNvPr>
          <p:cNvSpPr txBox="1"/>
          <p:nvPr/>
        </p:nvSpPr>
        <p:spPr>
          <a:xfrm>
            <a:off x="14466100" y="3703851"/>
            <a:ext cx="976026" cy="4096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Float</a:t>
            </a:r>
          </a:p>
        </p:txBody>
      </p:sp>
      <p:sp>
        <p:nvSpPr>
          <p:cNvPr id="35" name="TextBox 21">
            <a:extLst>
              <a:ext uri="{FF2B5EF4-FFF2-40B4-BE49-F238E27FC236}">
                <a16:creationId xmlns:a16="http://schemas.microsoft.com/office/drawing/2014/main" id="{B4CCA9C5-17E2-6AB1-3F0B-91A4DCA58710}"/>
              </a:ext>
            </a:extLst>
          </p:cNvPr>
          <p:cNvSpPr txBox="1"/>
          <p:nvPr/>
        </p:nvSpPr>
        <p:spPr>
          <a:xfrm>
            <a:off x="15909428" y="3703851"/>
            <a:ext cx="976026" cy="4096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20" dirty="0">
                <a:solidFill>
                  <a:srgbClr val="545454"/>
                </a:solidFill>
                <a:latin typeface="Arimo Bold"/>
              </a:rPr>
              <a:t>Float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9258300"/>
            <a:ext cx="1445340" cy="1503815"/>
            <a:chOff x="0" y="0"/>
            <a:chExt cx="1732000" cy="18020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886847" y="7110549"/>
            <a:ext cx="831890" cy="3627297"/>
            <a:chOff x="0" y="0"/>
            <a:chExt cx="996882" cy="4346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817534" y="2826598"/>
            <a:ext cx="14652933" cy="4757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32"/>
              </a:lnSpc>
            </a:pPr>
            <a:r>
              <a:rPr lang="en-US" sz="7286">
                <a:solidFill>
                  <a:srgbClr val="000000"/>
                </a:solidFill>
                <a:latin typeface="Montserrat Classic"/>
              </a:rPr>
              <a:t>In the comparison between Large Company and Non-Large Company indices,</a:t>
            </a:r>
          </a:p>
          <a:p>
            <a:pPr algn="ctr">
              <a:lnSpc>
                <a:spcPts val="7432"/>
              </a:lnSpc>
            </a:pPr>
            <a:r>
              <a:rPr lang="en-US" sz="7286">
                <a:solidFill>
                  <a:srgbClr val="000000"/>
                </a:solidFill>
                <a:latin typeface="Montserrat Classic"/>
              </a:rPr>
              <a:t> which type of index has a higher number?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/>
          <p:cNvSpPr/>
          <p:nvPr/>
        </p:nvSpPr>
        <p:spPr>
          <a:xfrm>
            <a:off x="673210" y="1914801"/>
            <a:ext cx="9857519" cy="7699063"/>
          </a:xfrm>
          <a:custGeom>
            <a:avLst/>
            <a:gdLst/>
            <a:ahLst/>
            <a:cxnLst/>
            <a:rect l="l" t="t" r="r" b="b"/>
            <a:pathLst>
              <a:path w="9857519" h="7699063">
                <a:moveTo>
                  <a:pt x="0" y="0"/>
                </a:moveTo>
                <a:lnTo>
                  <a:pt x="9857519" y="0"/>
                </a:lnTo>
                <a:lnTo>
                  <a:pt x="9857519" y="7699062"/>
                </a:lnTo>
                <a:lnTo>
                  <a:pt x="0" y="76990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673210" y="673756"/>
            <a:ext cx="10333228" cy="837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6200">
                <a:solidFill>
                  <a:srgbClr val="000000"/>
                </a:solidFill>
                <a:latin typeface="Montserrat Classic"/>
              </a:rPr>
              <a:t>DATA VISUALIZATION 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854938" y="2198130"/>
            <a:ext cx="7211265" cy="6954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79"/>
              </a:lnSpc>
            </a:pPr>
            <a:r>
              <a:rPr lang="en-US" sz="3599" spc="28">
                <a:solidFill>
                  <a:srgbClr val="202020"/>
                </a:solidFill>
                <a:latin typeface="Canva Sans Bold"/>
              </a:rPr>
              <a:t>Bar Chart</a:t>
            </a:r>
          </a:p>
          <a:p>
            <a:pPr>
              <a:lnSpc>
                <a:spcPts val="4960"/>
              </a:lnSpc>
            </a:pPr>
            <a:endParaRPr lang="en-US" sz="3599" spc="28">
              <a:solidFill>
                <a:srgbClr val="202020"/>
              </a:solidFill>
              <a:latin typeface="Canva Sans Bold"/>
            </a:endParaRP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>
                <a:solidFill>
                  <a:srgbClr val="202020"/>
                </a:solidFill>
                <a:latin typeface="Canva Sans"/>
              </a:rPr>
              <a:t> The comparison focuses on two types of indices: Large Company and Non-Large Company.</a:t>
            </a:r>
          </a:p>
          <a:p>
            <a:pPr>
              <a:lnSpc>
                <a:spcPts val="4960"/>
              </a:lnSpc>
            </a:pPr>
            <a:endParaRPr lang="en-US" sz="3200" spc="25">
              <a:solidFill>
                <a:srgbClr val="202020"/>
              </a:solidFill>
              <a:latin typeface="Canva Sans"/>
            </a:endParaRP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>
                <a:solidFill>
                  <a:srgbClr val="202020"/>
                </a:solidFill>
                <a:latin typeface="Canva Sans"/>
              </a:rPr>
              <a:t>A distinct trend is evident, revealing that the number of Non-Large Company indices exceeds that of Large Company indices.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7259300" y="9258300"/>
            <a:ext cx="1445340" cy="1503815"/>
            <a:chOff x="0" y="0"/>
            <a:chExt cx="1732000" cy="180207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886847" y="7110549"/>
            <a:ext cx="831890" cy="3627297"/>
            <a:chOff x="0" y="0"/>
            <a:chExt cx="996882" cy="43467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9258300"/>
            <a:ext cx="1445340" cy="1503815"/>
            <a:chOff x="0" y="0"/>
            <a:chExt cx="1732000" cy="18020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886847" y="7110549"/>
            <a:ext cx="831890" cy="3627297"/>
            <a:chOff x="0" y="0"/>
            <a:chExt cx="996882" cy="4346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273025" y="3414723"/>
            <a:ext cx="12144282" cy="1928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32"/>
              </a:lnSpc>
            </a:pPr>
            <a:r>
              <a:rPr lang="en-US" sz="7286" dirty="0">
                <a:solidFill>
                  <a:srgbClr val="000000"/>
                </a:solidFill>
                <a:latin typeface="Montserrat Classic"/>
              </a:rPr>
              <a:t>Which company stands out as an index provider?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9258300"/>
            <a:ext cx="1445340" cy="1503815"/>
            <a:chOff x="0" y="0"/>
            <a:chExt cx="1732000" cy="18020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886847" y="7110549"/>
            <a:ext cx="831890" cy="3627297"/>
            <a:chOff x="0" y="0"/>
            <a:chExt cx="996882" cy="4346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Freeform 10"/>
          <p:cNvSpPr/>
          <p:nvPr/>
        </p:nvSpPr>
        <p:spPr>
          <a:xfrm>
            <a:off x="673210" y="1753028"/>
            <a:ext cx="9161719" cy="8533972"/>
          </a:xfrm>
          <a:custGeom>
            <a:avLst/>
            <a:gdLst/>
            <a:ahLst/>
            <a:cxnLst/>
            <a:rect l="l" t="t" r="r" b="b"/>
            <a:pathLst>
              <a:path w="9161719" h="8533972">
                <a:moveTo>
                  <a:pt x="0" y="0"/>
                </a:moveTo>
                <a:lnTo>
                  <a:pt x="9161719" y="0"/>
                </a:lnTo>
                <a:lnTo>
                  <a:pt x="9161719" y="8533972"/>
                </a:lnTo>
                <a:lnTo>
                  <a:pt x="0" y="8533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673210" y="673756"/>
            <a:ext cx="10333228" cy="837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6200">
                <a:solidFill>
                  <a:srgbClr val="000000"/>
                </a:solidFill>
                <a:latin typeface="Montserrat Classic"/>
              </a:rPr>
              <a:t>DATA VISUALIZATION 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854938" y="2198130"/>
            <a:ext cx="7211265" cy="6325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79"/>
              </a:lnSpc>
            </a:pPr>
            <a:r>
              <a:rPr lang="en-US" sz="3599" spc="28">
                <a:solidFill>
                  <a:srgbClr val="202020"/>
                </a:solidFill>
                <a:latin typeface="Canva Sans Bold"/>
              </a:rPr>
              <a:t>Pie Chart</a:t>
            </a:r>
          </a:p>
          <a:p>
            <a:pPr>
              <a:lnSpc>
                <a:spcPts val="4960"/>
              </a:lnSpc>
            </a:pPr>
            <a:endParaRPr lang="en-US" sz="3599" spc="28">
              <a:solidFill>
                <a:srgbClr val="202020"/>
              </a:solidFill>
              <a:latin typeface="Canva Sans Bold"/>
            </a:endParaRP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>
                <a:solidFill>
                  <a:srgbClr val="202020"/>
                </a:solidFill>
                <a:latin typeface="Canva Sans"/>
              </a:rPr>
              <a:t> The distribution of companies contributing to the highest number of indices.</a:t>
            </a:r>
          </a:p>
          <a:p>
            <a:pPr>
              <a:lnSpc>
                <a:spcPts val="4960"/>
              </a:lnSpc>
            </a:pPr>
            <a:endParaRPr lang="en-US" sz="3200" spc="25">
              <a:solidFill>
                <a:srgbClr val="202020"/>
              </a:solidFill>
              <a:latin typeface="Canva Sans"/>
            </a:endParaRP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>
                <a:solidFill>
                  <a:srgbClr val="202020"/>
                </a:solidFill>
                <a:latin typeface="Canva Sans"/>
              </a:rPr>
              <a:t>"NASDAQ" stands out as the dominant player, with the largest share at 34.12% among index providers.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9258300"/>
            <a:ext cx="1445340" cy="1503815"/>
            <a:chOff x="0" y="0"/>
            <a:chExt cx="1732000" cy="18020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32000" cy="1802072"/>
            </a:xfrm>
            <a:custGeom>
              <a:avLst/>
              <a:gdLst/>
              <a:ahLst/>
              <a:cxnLst/>
              <a:rect l="l" t="t" r="r" b="b"/>
              <a:pathLst>
                <a:path w="1732000" h="1802072">
                  <a:moveTo>
                    <a:pt x="0" y="0"/>
                  </a:moveTo>
                  <a:lnTo>
                    <a:pt x="0" y="1802072"/>
                  </a:lnTo>
                  <a:lnTo>
                    <a:pt x="1732000" y="1802072"/>
                  </a:lnTo>
                  <a:lnTo>
                    <a:pt x="1732000" y="0"/>
                  </a:lnTo>
                  <a:lnTo>
                    <a:pt x="0" y="0"/>
                  </a:lnTo>
                  <a:close/>
                  <a:moveTo>
                    <a:pt x="1671040" y="1741112"/>
                  </a:moveTo>
                  <a:lnTo>
                    <a:pt x="59690" y="1741112"/>
                  </a:lnTo>
                  <a:lnTo>
                    <a:pt x="59690" y="59690"/>
                  </a:lnTo>
                  <a:lnTo>
                    <a:pt x="1671040" y="59690"/>
                  </a:lnTo>
                  <a:lnTo>
                    <a:pt x="1671040" y="1741112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886847" y="7110549"/>
            <a:ext cx="831890" cy="3627297"/>
            <a:chOff x="0" y="0"/>
            <a:chExt cx="996882" cy="4346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6881" cy="4346712"/>
            </a:xfrm>
            <a:custGeom>
              <a:avLst/>
              <a:gdLst/>
              <a:ahLst/>
              <a:cxnLst/>
              <a:rect l="l" t="t" r="r" b="b"/>
              <a:pathLst>
                <a:path w="996881" h="4346712">
                  <a:moveTo>
                    <a:pt x="0" y="0"/>
                  </a:moveTo>
                  <a:lnTo>
                    <a:pt x="0" y="4346712"/>
                  </a:lnTo>
                  <a:lnTo>
                    <a:pt x="996881" y="4346712"/>
                  </a:lnTo>
                  <a:lnTo>
                    <a:pt x="996881" y="0"/>
                  </a:lnTo>
                  <a:lnTo>
                    <a:pt x="0" y="0"/>
                  </a:lnTo>
                  <a:close/>
                  <a:moveTo>
                    <a:pt x="935921" y="4285752"/>
                  </a:moveTo>
                  <a:lnTo>
                    <a:pt x="59690" y="4285752"/>
                  </a:lnTo>
                  <a:lnTo>
                    <a:pt x="59690" y="59690"/>
                  </a:lnTo>
                  <a:lnTo>
                    <a:pt x="935921" y="59690"/>
                  </a:lnTo>
                  <a:lnTo>
                    <a:pt x="935921" y="428575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688944" y="2826598"/>
            <a:ext cx="14910111" cy="4757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32"/>
              </a:lnSpc>
            </a:pPr>
            <a:r>
              <a:rPr lang="en-US" sz="7286">
                <a:solidFill>
                  <a:srgbClr val="000000"/>
                </a:solidFill>
                <a:latin typeface="Montserrat Classic"/>
              </a:rPr>
              <a:t>Among the three companies compared in terms of </a:t>
            </a:r>
          </a:p>
          <a:p>
            <a:pPr algn="ctr">
              <a:lnSpc>
                <a:spcPts val="7432"/>
              </a:lnSpc>
            </a:pPr>
            <a:r>
              <a:rPr lang="en-US" sz="7286">
                <a:solidFill>
                  <a:srgbClr val="000000"/>
                </a:solidFill>
                <a:latin typeface="Montserrat Classic"/>
              </a:rPr>
              <a:t>price distribution for indices,</a:t>
            </a:r>
          </a:p>
          <a:p>
            <a:pPr algn="ctr">
              <a:lnSpc>
                <a:spcPts val="7432"/>
              </a:lnSpc>
            </a:pPr>
            <a:r>
              <a:rPr lang="en-US" sz="7286">
                <a:solidFill>
                  <a:srgbClr val="000000"/>
                </a:solidFill>
                <a:latin typeface="Montserrat Classic"/>
              </a:rPr>
              <a:t> which company exhibits the widest range of prices?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98139" y="-343329"/>
            <a:ext cx="4323839" cy="1229542"/>
            <a:chOff x="0" y="0"/>
            <a:chExt cx="5181401" cy="14734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81401" cy="1473402"/>
            </a:xfrm>
            <a:custGeom>
              <a:avLst/>
              <a:gdLst/>
              <a:ahLst/>
              <a:cxnLst/>
              <a:rect l="l" t="t" r="r" b="b"/>
              <a:pathLst>
                <a:path w="5181401" h="1473402">
                  <a:moveTo>
                    <a:pt x="0" y="0"/>
                  </a:moveTo>
                  <a:lnTo>
                    <a:pt x="0" y="1473402"/>
                  </a:lnTo>
                  <a:lnTo>
                    <a:pt x="5181401" y="1473402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412442"/>
                  </a:moveTo>
                  <a:lnTo>
                    <a:pt x="59690" y="1412442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412442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78178" y="9555754"/>
            <a:ext cx="4323839" cy="968509"/>
            <a:chOff x="0" y="0"/>
            <a:chExt cx="5181401" cy="116059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181401" cy="1160597"/>
            </a:xfrm>
            <a:custGeom>
              <a:avLst/>
              <a:gdLst/>
              <a:ahLst/>
              <a:cxnLst/>
              <a:rect l="l" t="t" r="r" b="b"/>
              <a:pathLst>
                <a:path w="5181401" h="1160597">
                  <a:moveTo>
                    <a:pt x="0" y="0"/>
                  </a:moveTo>
                  <a:lnTo>
                    <a:pt x="0" y="1160597"/>
                  </a:lnTo>
                  <a:lnTo>
                    <a:pt x="5181401" y="1160597"/>
                  </a:lnTo>
                  <a:lnTo>
                    <a:pt x="5181401" y="0"/>
                  </a:lnTo>
                  <a:lnTo>
                    <a:pt x="0" y="0"/>
                  </a:lnTo>
                  <a:close/>
                  <a:moveTo>
                    <a:pt x="5120441" y="1099637"/>
                  </a:moveTo>
                  <a:lnTo>
                    <a:pt x="59690" y="1099637"/>
                  </a:lnTo>
                  <a:lnTo>
                    <a:pt x="59690" y="59690"/>
                  </a:lnTo>
                  <a:lnTo>
                    <a:pt x="5120441" y="59690"/>
                  </a:lnTo>
                  <a:lnTo>
                    <a:pt x="5120441" y="1099637"/>
                  </a:lnTo>
                  <a:close/>
                </a:path>
              </a:pathLst>
            </a:custGeom>
            <a:solidFill>
              <a:srgbClr val="006D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468919" y="-333804"/>
            <a:ext cx="7983303" cy="747733"/>
            <a:chOff x="0" y="0"/>
            <a:chExt cx="9566659" cy="8960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40782" y="9258300"/>
            <a:ext cx="7983303" cy="747733"/>
            <a:chOff x="0" y="0"/>
            <a:chExt cx="9566659" cy="89603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566659" cy="896034"/>
            </a:xfrm>
            <a:custGeom>
              <a:avLst/>
              <a:gdLst/>
              <a:ahLst/>
              <a:cxnLst/>
              <a:rect l="l" t="t" r="r" b="b"/>
              <a:pathLst>
                <a:path w="9566659" h="896034">
                  <a:moveTo>
                    <a:pt x="0" y="0"/>
                  </a:moveTo>
                  <a:lnTo>
                    <a:pt x="0" y="896034"/>
                  </a:lnTo>
                  <a:lnTo>
                    <a:pt x="9566659" y="896034"/>
                  </a:lnTo>
                  <a:lnTo>
                    <a:pt x="9566659" y="0"/>
                  </a:lnTo>
                  <a:lnTo>
                    <a:pt x="0" y="0"/>
                  </a:lnTo>
                  <a:close/>
                  <a:moveTo>
                    <a:pt x="9505700" y="835074"/>
                  </a:moveTo>
                  <a:lnTo>
                    <a:pt x="59690" y="835074"/>
                  </a:lnTo>
                  <a:lnTo>
                    <a:pt x="59690" y="59690"/>
                  </a:lnTo>
                  <a:lnTo>
                    <a:pt x="9505700" y="59690"/>
                  </a:lnTo>
                  <a:lnTo>
                    <a:pt x="9505700" y="835074"/>
                  </a:lnTo>
                  <a:close/>
                </a:path>
              </a:pathLst>
            </a:custGeom>
            <a:solidFill>
              <a:srgbClr val="FF7D2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Freeform 10"/>
          <p:cNvSpPr/>
          <p:nvPr/>
        </p:nvSpPr>
        <p:spPr>
          <a:xfrm>
            <a:off x="440782" y="1758350"/>
            <a:ext cx="9956068" cy="7549873"/>
          </a:xfrm>
          <a:custGeom>
            <a:avLst/>
            <a:gdLst/>
            <a:ahLst/>
            <a:cxnLst/>
            <a:rect l="l" t="t" r="r" b="b"/>
            <a:pathLst>
              <a:path w="9956068" h="7549873">
                <a:moveTo>
                  <a:pt x="0" y="0"/>
                </a:moveTo>
                <a:lnTo>
                  <a:pt x="9956068" y="0"/>
                </a:lnTo>
                <a:lnTo>
                  <a:pt x="9956068" y="7549873"/>
                </a:lnTo>
                <a:lnTo>
                  <a:pt x="0" y="75498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673210" y="673756"/>
            <a:ext cx="10333228" cy="837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6200">
                <a:solidFill>
                  <a:srgbClr val="000000"/>
                </a:solidFill>
                <a:latin typeface="Montserrat Classic"/>
              </a:rPr>
              <a:t>DATA VISUALIZATION 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68919" y="2029021"/>
            <a:ext cx="7211265" cy="6325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79"/>
              </a:lnSpc>
            </a:pPr>
            <a:r>
              <a:rPr lang="en-US" sz="3599" spc="28">
                <a:solidFill>
                  <a:srgbClr val="202020"/>
                </a:solidFill>
                <a:latin typeface="Canva Sans Bold"/>
              </a:rPr>
              <a:t>Box Plot</a:t>
            </a:r>
          </a:p>
          <a:p>
            <a:pPr>
              <a:lnSpc>
                <a:spcPts val="4960"/>
              </a:lnSpc>
            </a:pPr>
            <a:endParaRPr lang="en-US" sz="3599" spc="28">
              <a:solidFill>
                <a:srgbClr val="202020"/>
              </a:solidFill>
              <a:latin typeface="Canva Sans Bold"/>
            </a:endParaRP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>
                <a:solidFill>
                  <a:srgbClr val="202020"/>
                </a:solidFill>
                <a:latin typeface="Canva Sans"/>
              </a:rPr>
              <a:t>Price distribution comparison among three companies.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>
                <a:solidFill>
                  <a:srgbClr val="202020"/>
                </a:solidFill>
                <a:latin typeface="Canva Sans"/>
              </a:rPr>
              <a:t>The range of indices' prices from these companies doesn't show significant differences.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 spc="25">
                <a:solidFill>
                  <a:srgbClr val="202020"/>
                </a:solidFill>
                <a:latin typeface="Canva Sans"/>
              </a:rPr>
              <a:t>Company DJ has the shortest length in terms of price distribution.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592</Words>
  <Application>Microsoft Macintosh PowerPoint</Application>
  <PresentationFormat>Custom</PresentationFormat>
  <Paragraphs>89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Arimo</vt:lpstr>
      <vt:lpstr>Canva Sans</vt:lpstr>
      <vt:lpstr>Canva Sans Bold</vt:lpstr>
      <vt:lpstr>Arimo Bold</vt:lpstr>
      <vt:lpstr>Calibri</vt:lpstr>
      <vt:lpstr>Montserrat Classic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Group8_MIS6382.501_FinalProject</dc:title>
  <cp:lastModifiedBy>Liu, Huai Huan</cp:lastModifiedBy>
  <cp:revision>6</cp:revision>
  <dcterms:created xsi:type="dcterms:W3CDTF">2006-08-16T00:00:00Z</dcterms:created>
  <dcterms:modified xsi:type="dcterms:W3CDTF">2023-12-05T16:59:24Z</dcterms:modified>
  <dc:identifier>DAF1q74ENrk</dc:identifier>
</cp:coreProperties>
</file>

<file path=docProps/thumbnail.jpeg>
</file>